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  <p:sldId id="263" r:id="rId5"/>
    <p:sldId id="259" r:id="rId6"/>
    <p:sldId id="260" r:id="rId7"/>
    <p:sldId id="261" r:id="rId8"/>
    <p:sldId id="262" r:id="rId9"/>
    <p:sldId id="264" r:id="rId10"/>
    <p:sldId id="266" r:id="rId11"/>
    <p:sldId id="265" r:id="rId12"/>
    <p:sldId id="270" r:id="rId13"/>
    <p:sldId id="267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mothy Darrah" initials="TD" lastIdx="1" clrIdx="0">
    <p:extLst>
      <p:ext uri="{19B8F6BF-5375-455C-9EA6-DF929625EA0E}">
        <p15:presenceInfo xmlns:p15="http://schemas.microsoft.com/office/powerpoint/2012/main" userId="Timothy Darra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9C065-8FAD-4B00-88D0-8AD7C80C4C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6D80E0-BCA9-4135-871D-648A7E0A8C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3099E-1F94-4D3F-B6BF-F20D81BA8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9B968-B903-4D6A-B7CC-6372C0F4AA21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34B93C-DC58-44D7-AD5F-E59954E87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BC03D-AAA7-48C5-BD3C-17B41AA29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E8D0A-AF76-4DB7-8BDB-7C623A189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8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8AE21-080B-48AD-BF70-B034BD5E6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11A59E-D249-4DF4-A397-537C497956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26E91-6DDE-40C8-BB73-1E304FDB6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9B968-B903-4D6A-B7CC-6372C0F4AA21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D1BE7-0E8B-46D8-AFE5-FCCC8813D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11D46-D0F7-4F7B-AB4A-20A90DADD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E8D0A-AF76-4DB7-8BDB-7C623A189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60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F54A65-C94D-424E-B031-73EAD8D890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D09F06-7C10-4A4D-BEFF-C0F9A12476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E9063-42C9-4A7D-890A-6BF97A332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9B968-B903-4D6A-B7CC-6372C0F4AA21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3E984-8E75-4C43-9272-55BAF29F5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01606-E35D-457F-AC4B-9AA079604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E8D0A-AF76-4DB7-8BDB-7C623A189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945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AF3B6-B876-4876-9613-47D4190F2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3AA75-FB90-4FE8-A84D-5BE044791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F9FFF-7C88-4CE6-9278-3928C785B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9B968-B903-4D6A-B7CC-6372C0F4AA21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A8BDA-55B4-4FFE-9115-B44D9AFD2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B5299-7AA5-4912-89AC-D80B6D1F3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E8D0A-AF76-4DB7-8BDB-7C623A189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53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04C4E-51AF-4460-B5C9-60D1596CB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7A17A-621A-4FAC-B4CB-A721DBB97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8FDFCB-EE8C-4861-92B2-E9A4ECC9F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9B968-B903-4D6A-B7CC-6372C0F4AA21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6F8FA-5516-4A8A-AEA7-A1FC1A55A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4EC33-A49F-4FF3-B7B3-3641D9D51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E8D0A-AF76-4DB7-8BDB-7C623A189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819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4E819-94D5-459C-B96C-E86F88A51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19C53-D066-49CC-ABCE-5E8B238A6F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AE1511-11C8-4857-87B3-4A5632211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26F7D-8C4E-4033-AA1B-DDF4F6FBA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9B968-B903-4D6A-B7CC-6372C0F4AA21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71FF02-5239-43AD-8E68-609E11979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46CCD7-CC60-4662-93D3-5CEC25004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E8D0A-AF76-4DB7-8BDB-7C623A189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490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9829B-AAD1-4FDD-95AD-6CA30DABB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E99496-9426-4848-89E6-ECB300D88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796F51-B7FD-479C-8D40-CF03577ED5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EFCA66-C411-40E4-A20D-0C03621B22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2FBB07-CECA-4650-90B6-7F2C0D1C0E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41087D-2B8B-453E-9B18-26EB07630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9B968-B903-4D6A-B7CC-6372C0F4AA21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6CF204-8C13-47F0-994F-DC97B3FB2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4D9F07-E5BE-445B-8940-B8AF1F635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E8D0A-AF76-4DB7-8BDB-7C623A189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194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7861F-2F0D-4AA1-AB79-7FF56328D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7AB75F-2866-4D37-A474-CCA9CBA6E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9B968-B903-4D6A-B7CC-6372C0F4AA21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9FB41-51C9-47FB-9FCA-B0AF9729E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AB809F-42E6-41D6-B30F-337E3EE70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E8D0A-AF76-4DB7-8BDB-7C623A189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413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FF64F6-F66E-45A6-82C8-35FE20914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9B968-B903-4D6A-B7CC-6372C0F4AA21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632597-7A4F-4067-AE6C-FF1887D6C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9CF63-E7F2-45E1-AE64-F1E156CB8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E8D0A-AF76-4DB7-8BDB-7C623A189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5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897ED-D0D2-4697-8580-2A089CB82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92B06-0ED3-461D-8662-43ADBCEE7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48421-8F52-447B-939B-6067F92800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5F1C94-DEF0-4952-81D8-65EF655C7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9B968-B903-4D6A-B7CC-6372C0F4AA21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C424D1-8AEA-4F12-9F54-DE2B52547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0698EF-E8BF-4A04-A026-4DC748EAC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E8D0A-AF76-4DB7-8BDB-7C623A189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88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43091-BCD5-467F-AC61-53011D42B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752F3A-2B99-41BA-BFB3-B3E0C909D4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B01BE-E97D-459F-8A14-AF6D5709DB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D98559-5A2B-43B6-9F68-C120FEB0C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9B968-B903-4D6A-B7CC-6372C0F4AA21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57117-448F-49B2-91B0-53FCF0CF3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6E9C3-989D-4A04-A8A4-78BA27BF3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E8D0A-AF76-4DB7-8BDB-7C623A189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31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DF119E-FEEF-421C-9CCA-7BA58D688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5A086D-7E91-4463-8DFC-4CF795C24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3A48E5-F857-4F22-B9F0-7301508D82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9B968-B903-4D6A-B7CC-6372C0F4AA21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0EE32-91F9-483E-95A9-184423002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7CDAC-4BB4-49C7-A424-0E39E4A8B7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E8D0A-AF76-4DB7-8BDB-7C623A189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19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e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7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10BB6-08E4-4CE3-9131-5F61F079D9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2629" y="1697715"/>
            <a:ext cx="9144000" cy="3850329"/>
          </a:xfrm>
        </p:spPr>
        <p:txBody>
          <a:bodyPr>
            <a:normAutofit/>
          </a:bodyPr>
          <a:lstStyle/>
          <a:p>
            <a:r>
              <a:rPr lang="en-US" sz="7200" dirty="0"/>
              <a:t>Engine Analysis</a:t>
            </a:r>
            <a:br>
              <a:rPr lang="en-US" dirty="0"/>
            </a:br>
            <a:r>
              <a:rPr lang="en-US" sz="4000" dirty="0"/>
              <a:t>preliminary results</a:t>
            </a:r>
            <a:br>
              <a:rPr lang="en-US" sz="4000" dirty="0"/>
            </a:br>
            <a:br>
              <a:rPr lang="en-US" sz="4000" dirty="0"/>
            </a:br>
            <a:r>
              <a:rPr lang="en-US" sz="3600" dirty="0"/>
              <a:t>Tim Darrah</a:t>
            </a:r>
            <a:br>
              <a:rPr lang="en-US" sz="3600" dirty="0"/>
            </a:br>
            <a:r>
              <a:rPr lang="en-US" sz="3600" dirty="0"/>
              <a:t>Adam Smith</a:t>
            </a:r>
          </a:p>
        </p:txBody>
      </p:sp>
    </p:spTree>
    <p:extLst>
      <p:ext uri="{BB962C8B-B14F-4D97-AF65-F5344CB8AC3E}">
        <p14:creationId xmlns:p14="http://schemas.microsoft.com/office/powerpoint/2010/main" val="2683236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616BAD-69B8-4A81-A044-FF848CDA8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332" y="1254397"/>
            <a:ext cx="6423388" cy="47414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DE2AF3-5EFB-4DBC-9F22-312CD2D6576B}"/>
              </a:ext>
            </a:extLst>
          </p:cNvPr>
          <p:cNvSpPr txBox="1"/>
          <p:nvPr/>
        </p:nvSpPr>
        <p:spPr>
          <a:xfrm>
            <a:off x="585628" y="256853"/>
            <a:ext cx="6863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Vibration FFT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B6745C-BFBD-45F0-8083-A95E5F07FF32}"/>
              </a:ext>
            </a:extLst>
          </p:cNvPr>
          <p:cNvSpPr txBox="1"/>
          <p:nvPr/>
        </p:nvSpPr>
        <p:spPr>
          <a:xfrm>
            <a:off x="339634" y="1611086"/>
            <a:ext cx="3274423" cy="9233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Discuss the differences of the FFT and power spectrum – they are both based on the FFT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8AD7F-7CCC-42A7-B838-C9CC7F94D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46" y="4394426"/>
            <a:ext cx="3590925" cy="3333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0113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211DD1-7CFF-4117-8F9A-CC5D3BAFC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39" y="187447"/>
            <a:ext cx="5389373" cy="3387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43553A-5495-4071-9540-4E15F3954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050" y="267640"/>
            <a:ext cx="5409659" cy="33945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575BFA-F6AB-412C-B347-F0B76B6A7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610" y="3544584"/>
            <a:ext cx="5335275" cy="33134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E8DC91-25E6-4ED5-B94D-235ADC82DD1F}"/>
              </a:ext>
            </a:extLst>
          </p:cNvPr>
          <p:cNvSpPr txBox="1"/>
          <p:nvPr/>
        </p:nvSpPr>
        <p:spPr>
          <a:xfrm>
            <a:off x="9596846" y="4162700"/>
            <a:ext cx="195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But what is this?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46A891-B73C-4A18-846B-8745616E234B}"/>
              </a:ext>
            </a:extLst>
          </p:cNvPr>
          <p:cNvSpPr/>
          <p:nvPr/>
        </p:nvSpPr>
        <p:spPr>
          <a:xfrm>
            <a:off x="9396549" y="287382"/>
            <a:ext cx="2577737" cy="200297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378F38-A20E-47C4-97A6-CA592EB35D53}"/>
              </a:ext>
            </a:extLst>
          </p:cNvPr>
          <p:cNvSpPr/>
          <p:nvPr/>
        </p:nvSpPr>
        <p:spPr>
          <a:xfrm>
            <a:off x="2216331" y="1872342"/>
            <a:ext cx="3618411" cy="131063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17D411F-9066-4D0D-9970-1C454D07E11B}"/>
              </a:ext>
            </a:extLst>
          </p:cNvPr>
          <p:cNvCxnSpPr>
            <a:cxnSpLocks/>
          </p:cNvCxnSpPr>
          <p:nvPr/>
        </p:nvCxnSpPr>
        <p:spPr>
          <a:xfrm flipV="1">
            <a:off x="1341120" y="3108960"/>
            <a:ext cx="1332411" cy="13062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6EE5DD-4E1A-4F11-A9FE-BD47DC33A130}"/>
              </a:ext>
            </a:extLst>
          </p:cNvPr>
          <p:cNvCxnSpPr>
            <a:cxnSpLocks/>
          </p:cNvCxnSpPr>
          <p:nvPr/>
        </p:nvCxnSpPr>
        <p:spPr>
          <a:xfrm flipV="1">
            <a:off x="10768148" y="2451464"/>
            <a:ext cx="0" cy="160673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CB1586-DE9E-41B8-8A56-07EECE8B43D1}"/>
              </a:ext>
            </a:extLst>
          </p:cNvPr>
          <p:cNvSpPr txBox="1"/>
          <p:nvPr/>
        </p:nvSpPr>
        <p:spPr>
          <a:xfrm>
            <a:off x="204652" y="4445729"/>
            <a:ext cx="195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2500hz vibration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DFB3C3-7137-4FC4-8B0D-7D8BD0D0EBC6}"/>
              </a:ext>
            </a:extLst>
          </p:cNvPr>
          <p:cNvSpPr txBox="1"/>
          <p:nvPr/>
        </p:nvSpPr>
        <p:spPr>
          <a:xfrm>
            <a:off x="9187543" y="5477695"/>
            <a:ext cx="249935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What about a dataset of spectrograms for a DNN to learn?</a:t>
            </a:r>
          </a:p>
        </p:txBody>
      </p:sp>
    </p:spTree>
    <p:extLst>
      <p:ext uri="{BB962C8B-B14F-4D97-AF65-F5344CB8AC3E}">
        <p14:creationId xmlns:p14="http://schemas.microsoft.com/office/powerpoint/2010/main" val="3883614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9F7DC7-0FDB-4BCF-B289-5275E48744B2}"/>
              </a:ext>
            </a:extLst>
          </p:cNvPr>
          <p:cNvSpPr txBox="1"/>
          <p:nvPr/>
        </p:nvSpPr>
        <p:spPr>
          <a:xfrm>
            <a:off x="585628" y="256853"/>
            <a:ext cx="6863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Wavelets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24493F-0164-43A1-85B3-99BA60FC6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056" y="1170709"/>
            <a:ext cx="6227173" cy="487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43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9F7DC7-0FDB-4BCF-B289-5275E48744B2}"/>
              </a:ext>
            </a:extLst>
          </p:cNvPr>
          <p:cNvSpPr txBox="1"/>
          <p:nvPr/>
        </p:nvSpPr>
        <p:spPr>
          <a:xfrm>
            <a:off x="585628" y="256853"/>
            <a:ext cx="6863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Vibration DWT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4B14AA-2494-4A6F-B6F5-B14C80EB2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26" y="1671163"/>
            <a:ext cx="4955993" cy="5033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01FA80-967C-4B8F-B1D1-A5B02EC30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700" y="1672046"/>
            <a:ext cx="4921836" cy="50596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AF1968-2DB5-46A1-A3D6-27AA2813920B}"/>
              </a:ext>
            </a:extLst>
          </p:cNvPr>
          <p:cNvSpPr txBox="1"/>
          <p:nvPr/>
        </p:nvSpPr>
        <p:spPr>
          <a:xfrm>
            <a:off x="1471748" y="1341120"/>
            <a:ext cx="896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0-150 seconds					450-600 seconds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B1F547-C19C-4EA9-98CD-D1D83C551BEC}"/>
              </a:ext>
            </a:extLst>
          </p:cNvPr>
          <p:cNvSpPr txBox="1"/>
          <p:nvPr/>
        </p:nvSpPr>
        <p:spPr>
          <a:xfrm>
            <a:off x="10023566" y="731520"/>
            <a:ext cx="186557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Different Y scales!</a:t>
            </a:r>
          </a:p>
        </p:txBody>
      </p:sp>
    </p:spTree>
    <p:extLst>
      <p:ext uri="{BB962C8B-B14F-4D97-AF65-F5344CB8AC3E}">
        <p14:creationId xmlns:p14="http://schemas.microsoft.com/office/powerpoint/2010/main" val="3038485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52AE36-F57C-43C4-81EF-46645743552D}"/>
              </a:ext>
            </a:extLst>
          </p:cNvPr>
          <p:cNvSpPr txBox="1"/>
          <p:nvPr/>
        </p:nvSpPr>
        <p:spPr>
          <a:xfrm>
            <a:off x="585628" y="256853"/>
            <a:ext cx="6863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Oil Sensor Lineup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C80B5B-3FC5-4DDB-B810-73DD45B38263}"/>
              </a:ext>
            </a:extLst>
          </p:cNvPr>
          <p:cNvSpPr txBox="1"/>
          <p:nvPr/>
        </p:nvSpPr>
        <p:spPr>
          <a:xfrm>
            <a:off x="0" y="1637211"/>
            <a:ext cx="47374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RMS Oil Quality Sensor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748A58-1235-42A9-B642-A25005FD4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026" y="2275687"/>
            <a:ext cx="2420031" cy="19177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7D59FE-3B94-4792-9087-6EBF0600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09" y="2316479"/>
            <a:ext cx="3302080" cy="13726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3E9E654-D3B5-41FA-A49B-D7491577296A}"/>
              </a:ext>
            </a:extLst>
          </p:cNvPr>
          <p:cNvSpPr/>
          <p:nvPr/>
        </p:nvSpPr>
        <p:spPr>
          <a:xfrm>
            <a:off x="7765825" y="1676791"/>
            <a:ext cx="41937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Gill 4212 Oil Debris+ sensor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EA248B-C432-4C39-A31C-6C6553957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219" y="2246812"/>
            <a:ext cx="3242573" cy="16978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3AC1EC-015B-4796-8757-42651702576E}"/>
              </a:ext>
            </a:extLst>
          </p:cNvPr>
          <p:cNvSpPr txBox="1"/>
          <p:nvPr/>
        </p:nvSpPr>
        <p:spPr>
          <a:xfrm>
            <a:off x="4637316" y="1667691"/>
            <a:ext cx="3270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TAN Delta OQS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4059AD-FF19-4801-A12E-9FAC90DDD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327" y="4407649"/>
            <a:ext cx="3326810" cy="7842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C6D52E-4352-4A3F-A9CD-327FE29F23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8839" y="4276186"/>
            <a:ext cx="4050167" cy="10039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D7ECC6-DBC5-4D86-AD0D-0D5A14C826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9346" y="4247334"/>
            <a:ext cx="229552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899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4460D0-6C55-4E61-AC7D-154B07D74742}"/>
              </a:ext>
            </a:extLst>
          </p:cNvPr>
          <p:cNvSpPr txBox="1"/>
          <p:nvPr/>
        </p:nvSpPr>
        <p:spPr>
          <a:xfrm>
            <a:off x="1010194" y="22642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Location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D07C3B-061F-42AA-A136-B3E1F3833B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60301" y="1162412"/>
            <a:ext cx="5256213" cy="4447465"/>
          </a:xfrm>
          <a:prstGeom prst="rect">
            <a:avLst/>
          </a:prstGeom>
        </p:spPr>
      </p:pic>
      <p:sp>
        <p:nvSpPr>
          <p:cNvPr id="7" name="Star: 5 Points 6">
            <a:extLst>
              <a:ext uri="{FF2B5EF4-FFF2-40B4-BE49-F238E27FC236}">
                <a16:creationId xmlns:a16="http://schemas.microsoft.com/office/drawing/2014/main" id="{45DEA90C-D258-4A2F-96D8-89D3CA6499AB}"/>
              </a:ext>
            </a:extLst>
          </p:cNvPr>
          <p:cNvSpPr/>
          <p:nvPr/>
        </p:nvSpPr>
        <p:spPr>
          <a:xfrm>
            <a:off x="8316686" y="2606039"/>
            <a:ext cx="522514" cy="470263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1DF7430-780E-452E-889B-61F7C74FFBD2}"/>
              </a:ext>
            </a:extLst>
          </p:cNvPr>
          <p:cNvGrpSpPr/>
          <p:nvPr/>
        </p:nvGrpSpPr>
        <p:grpSpPr>
          <a:xfrm>
            <a:off x="1876425" y="1066799"/>
            <a:ext cx="7154133" cy="3084943"/>
            <a:chOff x="621574" y="1409699"/>
            <a:chExt cx="7154133" cy="3084943"/>
          </a:xfrm>
        </p:grpSpPr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9453AF7-552D-44E4-B30C-EEA53C6A8E0C}"/>
                </a:ext>
              </a:extLst>
            </p:cNvPr>
            <p:cNvSpPr/>
            <p:nvPr/>
          </p:nvSpPr>
          <p:spPr>
            <a:xfrm rot="6271248">
              <a:off x="4526198" y="1245133"/>
              <a:ext cx="3076485" cy="3422533"/>
            </a:xfrm>
            <a:prstGeom prst="triangle">
              <a:avLst/>
            </a:prstGeom>
            <a:solidFill>
              <a:schemeClr val="accent1">
                <a:alpha val="48000"/>
              </a:schemeClr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503CC38-B2C3-4A2F-83D3-83F5B09D2A45}"/>
                </a:ext>
              </a:extLst>
            </p:cNvPr>
            <p:cNvSpPr/>
            <p:nvPr/>
          </p:nvSpPr>
          <p:spPr>
            <a:xfrm>
              <a:off x="621574" y="1409699"/>
              <a:ext cx="4423955" cy="23943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64C8176-0232-4537-8FE4-D02657A6C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40319" y="2318792"/>
              <a:ext cx="976857" cy="97685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73AC74F-6778-4042-A82E-0687B1D0A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24100" y="2390775"/>
              <a:ext cx="890182" cy="86201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FFA8F14-1896-4E4B-A00D-3497433EF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3900" y="2276475"/>
              <a:ext cx="1314450" cy="11239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66CAC4-BF7D-48C6-BFE5-02E6592CDC38}"/>
                </a:ext>
              </a:extLst>
            </p:cNvPr>
            <p:cNvSpPr txBox="1"/>
            <p:nvPr/>
          </p:nvSpPr>
          <p:spPr>
            <a:xfrm>
              <a:off x="962025" y="1685925"/>
              <a:ext cx="37884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Sensor               Mount            Location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FC0C1F7-CFD1-457C-912E-BA28F69B2DE0}"/>
              </a:ext>
            </a:extLst>
          </p:cNvPr>
          <p:cNvSpPr/>
          <p:nvPr/>
        </p:nvSpPr>
        <p:spPr>
          <a:xfrm>
            <a:off x="7077075" y="3333750"/>
            <a:ext cx="1457325" cy="150495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789E6F4-8BFC-4AF6-A45E-E12C8C1486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7834" y="3560050"/>
            <a:ext cx="5298342" cy="2993149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D288BB20-9B48-4111-AA02-745F8DDA344B}"/>
              </a:ext>
            </a:extLst>
          </p:cNvPr>
          <p:cNvSpPr/>
          <p:nvPr/>
        </p:nvSpPr>
        <p:spPr>
          <a:xfrm>
            <a:off x="3667125" y="4438650"/>
            <a:ext cx="981075" cy="638175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obdlink adapter">
            <a:extLst>
              <a:ext uri="{FF2B5EF4-FFF2-40B4-BE49-F238E27FC236}">
                <a16:creationId xmlns:a16="http://schemas.microsoft.com/office/drawing/2014/main" id="{37F371BB-BFBA-4379-A504-611123870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8" y="4943475"/>
            <a:ext cx="3090863" cy="156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A5B6F3F-1A3B-46C0-A775-F51E945207CE}"/>
              </a:ext>
            </a:extLst>
          </p:cNvPr>
          <p:cNvCxnSpPr>
            <a:cxnSpLocks/>
          </p:cNvCxnSpPr>
          <p:nvPr/>
        </p:nvCxnSpPr>
        <p:spPr>
          <a:xfrm>
            <a:off x="1285875" y="3819525"/>
            <a:ext cx="2352675" cy="762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8021F08-F678-493F-9729-C20603B44C44}"/>
              </a:ext>
            </a:extLst>
          </p:cNvPr>
          <p:cNvCxnSpPr>
            <a:cxnSpLocks/>
          </p:cNvCxnSpPr>
          <p:nvPr/>
        </p:nvCxnSpPr>
        <p:spPr>
          <a:xfrm>
            <a:off x="1228725" y="4524375"/>
            <a:ext cx="428625" cy="466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895A7E0-EBEA-4E8D-BC53-1C2D05140A72}"/>
              </a:ext>
            </a:extLst>
          </p:cNvPr>
          <p:cNvSpPr txBox="1"/>
          <p:nvPr/>
        </p:nvSpPr>
        <p:spPr>
          <a:xfrm>
            <a:off x="219075" y="3571875"/>
            <a:ext cx="13914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OBD port</a:t>
            </a:r>
          </a:p>
          <a:p>
            <a:endParaRPr lang="en-US" dirty="0"/>
          </a:p>
          <a:p>
            <a:r>
              <a:rPr lang="en-US" dirty="0"/>
              <a:t>OBD adapter</a:t>
            </a:r>
          </a:p>
        </p:txBody>
      </p:sp>
      <p:pic>
        <p:nvPicPr>
          <p:cNvPr id="2" name="Picture 2" descr="Image result for green checkmark no background">
            <a:extLst>
              <a:ext uri="{FF2B5EF4-FFF2-40B4-BE49-F238E27FC236}">
                <a16:creationId xmlns:a16="http://schemas.microsoft.com/office/drawing/2014/main" id="{AD9EA3F6-90D5-42B0-9301-B4CE9D272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697" y="1020415"/>
            <a:ext cx="4960116" cy="516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385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4460D0-6C55-4E61-AC7D-154B07D74742}"/>
              </a:ext>
            </a:extLst>
          </p:cNvPr>
          <p:cNvSpPr txBox="1"/>
          <p:nvPr/>
        </p:nvSpPr>
        <p:spPr>
          <a:xfrm>
            <a:off x="1010194" y="22642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FFA8F14-1896-4E4B-A00D-3497433EF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70" y="1707153"/>
            <a:ext cx="1314450" cy="1123950"/>
          </a:xfrm>
          <a:prstGeom prst="rect">
            <a:avLst/>
          </a:prstGeom>
        </p:spPr>
      </p:pic>
      <p:pic>
        <p:nvPicPr>
          <p:cNvPr id="1026" name="Picture 2" descr="Image result for obdlink adapter">
            <a:extLst>
              <a:ext uri="{FF2B5EF4-FFF2-40B4-BE49-F238E27FC236}">
                <a16:creationId xmlns:a16="http://schemas.microsoft.com/office/drawing/2014/main" id="{37F371BB-BFBA-4379-A504-611123870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89" y="4824549"/>
            <a:ext cx="2311903" cy="117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1F91503-0A2E-4617-A9F6-F21D3E911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750" y="1518894"/>
            <a:ext cx="1550126" cy="16046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689A54-FBF4-443A-BED5-E20FEFE413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382" r="10416"/>
          <a:stretch/>
        </p:blipFill>
        <p:spPr>
          <a:xfrm rot="5400000">
            <a:off x="2433704" y="1504942"/>
            <a:ext cx="1140826" cy="17711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6AAE41-B2E8-4142-ABF3-B432A8FEC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5369" y="1637211"/>
            <a:ext cx="1710677" cy="12279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DFB172-6C62-4A85-8D6D-87FB2E47EC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5795" y="1280159"/>
            <a:ext cx="2632338" cy="17928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DDFE39-9FCE-4C39-86F2-D252134F64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2808" y="4580276"/>
            <a:ext cx="2577089" cy="16942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A0EA5B-36F4-4649-BB06-78570745E6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78716" y="4452048"/>
            <a:ext cx="2377262" cy="1857312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BB0B939-28EC-4492-987A-A776D81F7DDF}"/>
              </a:ext>
            </a:extLst>
          </p:cNvPr>
          <p:cNvSpPr/>
          <p:nvPr/>
        </p:nvSpPr>
        <p:spPr>
          <a:xfrm>
            <a:off x="748937" y="3265715"/>
            <a:ext cx="10720252" cy="792480"/>
          </a:xfrm>
          <a:prstGeom prst="rightArrow">
            <a:avLst>
              <a:gd name="adj1" fmla="val 50000"/>
              <a:gd name="adj2" fmla="val 1342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46ACAA-9DE8-4C84-A9FB-67E8A03DD326}"/>
              </a:ext>
            </a:extLst>
          </p:cNvPr>
          <p:cNvSpPr txBox="1"/>
          <p:nvPr/>
        </p:nvSpPr>
        <p:spPr>
          <a:xfrm>
            <a:off x="2586445" y="3004458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010G10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255F9F-8E30-497F-AFD1-D8F20C0436CD}"/>
              </a:ext>
            </a:extLst>
          </p:cNvPr>
          <p:cNvSpPr txBox="1"/>
          <p:nvPr/>
        </p:nvSpPr>
        <p:spPr>
          <a:xfrm>
            <a:off x="535577" y="3000104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356A15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46E3BB-A9CC-427D-B02C-DDDE7E57BAC5}"/>
              </a:ext>
            </a:extLst>
          </p:cNvPr>
          <p:cNvSpPr txBox="1"/>
          <p:nvPr/>
        </p:nvSpPr>
        <p:spPr>
          <a:xfrm>
            <a:off x="4942114" y="302622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 9230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3EAE7C-C1EA-4E0C-95DB-AF577B229746}"/>
              </a:ext>
            </a:extLst>
          </p:cNvPr>
          <p:cNvSpPr txBox="1"/>
          <p:nvPr/>
        </p:nvSpPr>
        <p:spPr>
          <a:xfrm>
            <a:off x="6731724" y="3013166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 Chassis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D22B17-8767-4C3E-AB22-BA2E23F0758E}"/>
              </a:ext>
            </a:extLst>
          </p:cNvPr>
          <p:cNvSpPr txBox="1"/>
          <p:nvPr/>
        </p:nvSpPr>
        <p:spPr>
          <a:xfrm>
            <a:off x="1554478" y="4036423"/>
            <a:ext cx="125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OBDLink</a:t>
            </a:r>
            <a:r>
              <a:rPr lang="en-US" dirty="0"/>
              <a:t> SX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B01F08-1D96-419C-A82E-6872023179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05385" y="4676667"/>
            <a:ext cx="2837770" cy="1326125"/>
          </a:xfrm>
          <a:prstGeom prst="rect">
            <a:avLst/>
          </a:prstGeom>
        </p:spPr>
      </p:pic>
      <p:pic>
        <p:nvPicPr>
          <p:cNvPr id="18" name="Picture 2" descr="Image result for green checkmark no background">
            <a:extLst>
              <a:ext uri="{FF2B5EF4-FFF2-40B4-BE49-F238E27FC236}">
                <a16:creationId xmlns:a16="http://schemas.microsoft.com/office/drawing/2014/main" id="{22092158-8A5E-44A1-BF66-B8F224804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697" y="1020415"/>
            <a:ext cx="4960116" cy="516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983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52AE36-F57C-43C4-81EF-46645743552D}"/>
              </a:ext>
            </a:extLst>
          </p:cNvPr>
          <p:cNvSpPr txBox="1"/>
          <p:nvPr/>
        </p:nvSpPr>
        <p:spPr>
          <a:xfrm>
            <a:off x="585628" y="256853"/>
            <a:ext cx="6863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Preliminary Data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C80B5B-3FC5-4DDB-B810-73DD45B38263}"/>
              </a:ext>
            </a:extLst>
          </p:cNvPr>
          <p:cNvSpPr txBox="1"/>
          <p:nvPr/>
        </p:nvSpPr>
        <p:spPr>
          <a:xfrm>
            <a:off x="809897" y="1550126"/>
            <a:ext cx="935300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3200" dirty="0"/>
              <a:t>Accelerometer (</a:t>
            </a:r>
            <a:r>
              <a:rPr lang="en-US" sz="3200" dirty="0" err="1"/>
              <a:t>x,y,z</a:t>
            </a:r>
            <a:r>
              <a:rPr lang="en-US" sz="3200" dirty="0"/>
              <a:t>) 	@ 6400hz</a:t>
            </a:r>
          </a:p>
          <a:p>
            <a:pPr marL="285750" indent="-285750">
              <a:buFontTx/>
              <a:buChar char="-"/>
            </a:pPr>
            <a:r>
              <a:rPr lang="en-US" sz="3200" dirty="0"/>
              <a:t>RPM 		         		@ 20hz</a:t>
            </a:r>
          </a:p>
          <a:p>
            <a:pPr marL="285750" indent="-285750">
              <a:buFontTx/>
              <a:buChar char="-"/>
            </a:pPr>
            <a:r>
              <a:rPr lang="en-US" sz="3200" dirty="0"/>
              <a:t>Throttle Pos			@ 20hz</a:t>
            </a:r>
          </a:p>
          <a:p>
            <a:pPr marL="285750" indent="-285750">
              <a:buFontTx/>
              <a:buChar char="-"/>
            </a:pPr>
            <a:r>
              <a:rPr lang="en-US" sz="3200" dirty="0"/>
              <a:t>Engine Load			@ 20hz</a:t>
            </a:r>
          </a:p>
          <a:p>
            <a:pPr marL="285750" indent="-285750">
              <a:buFontTx/>
              <a:buChar char="-"/>
            </a:pPr>
            <a:r>
              <a:rPr lang="en-US" sz="3200" dirty="0"/>
              <a:t>Ignition Timing		@ 20hz</a:t>
            </a:r>
          </a:p>
          <a:p>
            <a:pPr marL="285750" indent="-285750">
              <a:buFontTx/>
              <a:buChar char="-"/>
            </a:pPr>
            <a:r>
              <a:rPr lang="en-US" sz="3200" dirty="0"/>
              <a:t>Coolant Temp			@ 20hz</a:t>
            </a:r>
          </a:p>
          <a:p>
            <a:pPr marL="285750" indent="-285750">
              <a:buFontTx/>
              <a:buChar char="-"/>
            </a:pPr>
            <a:r>
              <a:rPr lang="en-US" sz="3200" dirty="0"/>
              <a:t>Inlet Air Temp			@ 20hz</a:t>
            </a:r>
          </a:p>
          <a:p>
            <a:pPr marL="285750" indent="-285750">
              <a:buFontTx/>
              <a:buChar char="-"/>
            </a:pPr>
            <a:r>
              <a:rPr lang="en-US" sz="3200" dirty="0"/>
              <a:t>MAP				@ 20hz</a:t>
            </a:r>
          </a:p>
          <a:p>
            <a:pPr marL="285750" indent="-285750">
              <a:buFontTx/>
              <a:buChar char="-"/>
            </a:pPr>
            <a:endParaRPr lang="en-US" sz="3200" dirty="0"/>
          </a:p>
          <a:p>
            <a:pPr marL="285750" indent="-285750">
              <a:buFontTx/>
              <a:buChar char="-"/>
            </a:pPr>
            <a:r>
              <a:rPr lang="en-US" sz="3200" dirty="0"/>
              <a:t>FFT, DWT, Spectrogram of Accelerometer</a:t>
            </a:r>
          </a:p>
          <a:p>
            <a:pPr marL="285750" indent="-285750">
              <a:buFontTx/>
              <a:buChar char="-"/>
            </a:pPr>
            <a:endParaRPr lang="en-US" sz="3200" dirty="0"/>
          </a:p>
          <a:p>
            <a:pPr marL="285750" indent="-285750">
              <a:buFontTx/>
              <a:buChar char="-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80105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E6454C-FC4B-4DB8-B11D-B4D27B67E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103" y="1107565"/>
            <a:ext cx="6982097" cy="53360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F8696B-1D19-4E37-9B61-DA620F352A8B}"/>
              </a:ext>
            </a:extLst>
          </p:cNvPr>
          <p:cNvSpPr txBox="1"/>
          <p:nvPr/>
        </p:nvSpPr>
        <p:spPr>
          <a:xfrm>
            <a:off x="585628" y="256853"/>
            <a:ext cx="6863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RPM – Vibration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366F79-6AE2-4F18-B30C-73C4ECA966B7}"/>
              </a:ext>
            </a:extLst>
          </p:cNvPr>
          <p:cNvSpPr txBox="1"/>
          <p:nvPr/>
        </p:nvSpPr>
        <p:spPr>
          <a:xfrm>
            <a:off x="670559" y="2090057"/>
            <a:ext cx="41888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Should create an rpm – vibration distribution after several nominal runs, would create a 1-D lookup table (fast)</a:t>
            </a:r>
          </a:p>
          <a:p>
            <a:endParaRPr lang="en-US" dirty="0"/>
          </a:p>
          <a:p>
            <a:r>
              <a:rPr lang="en-US" dirty="0"/>
              <a:t>Would allow us to detect abnormal vibration at a given rpm</a:t>
            </a:r>
          </a:p>
          <a:p>
            <a:endParaRPr lang="en-US" dirty="0"/>
          </a:p>
          <a:p>
            <a:r>
              <a:rPr lang="en-US" dirty="0"/>
              <a:t>Vibration is also affected by other factors (such as load)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41009B-8839-47B6-ABF7-69AD43F9F2AF}"/>
              </a:ext>
            </a:extLst>
          </p:cNvPr>
          <p:cNvSpPr txBox="1"/>
          <p:nvPr/>
        </p:nvSpPr>
        <p:spPr>
          <a:xfrm>
            <a:off x="409302" y="5468982"/>
            <a:ext cx="445878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Vibrations are like the fingerprint of rotating machinery – and their health!</a:t>
            </a:r>
          </a:p>
        </p:txBody>
      </p:sp>
    </p:spTree>
    <p:extLst>
      <p:ext uri="{BB962C8B-B14F-4D97-AF65-F5344CB8AC3E}">
        <p14:creationId xmlns:p14="http://schemas.microsoft.com/office/powerpoint/2010/main" val="3585709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E80858-3BCB-4EBB-9783-25B4124BD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684" y="1712462"/>
            <a:ext cx="6163220" cy="46882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FE7A9F-E24E-4EF2-95C0-CB187C2A7D8A}"/>
              </a:ext>
            </a:extLst>
          </p:cNvPr>
          <p:cNvSpPr txBox="1"/>
          <p:nvPr/>
        </p:nvSpPr>
        <p:spPr>
          <a:xfrm>
            <a:off x="585628" y="256853"/>
            <a:ext cx="6863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RPM – Throttle - Load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CD86C5-EDDA-48B5-91D7-5F315514E5EF}"/>
              </a:ext>
            </a:extLst>
          </p:cNvPr>
          <p:cNvSpPr/>
          <p:nvPr/>
        </p:nvSpPr>
        <p:spPr>
          <a:xfrm>
            <a:off x="8882743" y="1759132"/>
            <a:ext cx="1297577" cy="20116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2FA7E7D-3F4B-4043-9B0C-19D0283483D1}"/>
              </a:ext>
            </a:extLst>
          </p:cNvPr>
          <p:cNvCxnSpPr>
            <a:cxnSpLocks/>
          </p:cNvCxnSpPr>
          <p:nvPr/>
        </p:nvCxnSpPr>
        <p:spPr>
          <a:xfrm>
            <a:off x="4824549" y="2351314"/>
            <a:ext cx="3892731" cy="182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EEB478-75A7-477B-9602-7004959FF856}"/>
              </a:ext>
            </a:extLst>
          </p:cNvPr>
          <p:cNvSpPr txBox="1"/>
          <p:nvPr/>
        </p:nvSpPr>
        <p:spPr>
          <a:xfrm>
            <a:off x="574764" y="2037806"/>
            <a:ext cx="4188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RPM drops as load rises, then rises after throttle increases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129C6F-0AF0-4059-A2C8-A028E099D370}"/>
              </a:ext>
            </a:extLst>
          </p:cNvPr>
          <p:cNvSpPr/>
          <p:nvPr/>
        </p:nvSpPr>
        <p:spPr>
          <a:xfrm>
            <a:off x="6379030" y="4049486"/>
            <a:ext cx="971003" cy="9143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653C7F-BE00-432C-8ED6-297D46D0D229}"/>
              </a:ext>
            </a:extLst>
          </p:cNvPr>
          <p:cNvCxnSpPr>
            <a:cxnSpLocks/>
          </p:cNvCxnSpPr>
          <p:nvPr/>
        </p:nvCxnSpPr>
        <p:spPr>
          <a:xfrm>
            <a:off x="4955177" y="4441371"/>
            <a:ext cx="1389017" cy="6531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AABCF62-57B8-43B8-8D9B-011E33CAF296}"/>
              </a:ext>
            </a:extLst>
          </p:cNvPr>
          <p:cNvSpPr txBox="1"/>
          <p:nvPr/>
        </p:nvSpPr>
        <p:spPr>
          <a:xfrm>
            <a:off x="744581" y="4062548"/>
            <a:ext cx="4188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As throttle and load increase in lock step, RPM doesn’t change much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38F89D-4C2C-417E-BB9B-A979AF6B3EE3}"/>
              </a:ext>
            </a:extLst>
          </p:cNvPr>
          <p:cNvSpPr txBox="1"/>
          <p:nvPr/>
        </p:nvSpPr>
        <p:spPr>
          <a:xfrm>
            <a:off x="409302" y="5129348"/>
            <a:ext cx="5294813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What is the exact relationship between engine RPM and throttle + load?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Can we derive an equation to model the relationship or is a more sophisticated approach needed?</a:t>
            </a:r>
          </a:p>
        </p:txBody>
      </p:sp>
    </p:spTree>
    <p:extLst>
      <p:ext uri="{BB962C8B-B14F-4D97-AF65-F5344CB8AC3E}">
        <p14:creationId xmlns:p14="http://schemas.microsoft.com/office/powerpoint/2010/main" val="1210947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1336A3-EC57-4EC0-9ABE-63E329471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675" y="1846217"/>
            <a:ext cx="6189271" cy="48195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DAB5E84-5757-437F-9A66-C6EB64FAF2DE}"/>
              </a:ext>
            </a:extLst>
          </p:cNvPr>
          <p:cNvSpPr/>
          <p:nvPr/>
        </p:nvSpPr>
        <p:spPr>
          <a:xfrm>
            <a:off x="9248503" y="2020389"/>
            <a:ext cx="1506583" cy="28738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420571-C979-4A53-B277-B9AF502862EE}"/>
              </a:ext>
            </a:extLst>
          </p:cNvPr>
          <p:cNvSpPr txBox="1"/>
          <p:nvPr/>
        </p:nvSpPr>
        <p:spPr>
          <a:xfrm>
            <a:off x="585628" y="256853"/>
            <a:ext cx="6863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RPM – Ignition Timing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6A66A1-D358-419C-91A9-53EF36F67491}"/>
              </a:ext>
            </a:extLst>
          </p:cNvPr>
          <p:cNvSpPr txBox="1"/>
          <p:nvPr/>
        </p:nvSpPr>
        <p:spPr>
          <a:xfrm>
            <a:off x="574764" y="2037806"/>
            <a:ext cx="4188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As RPM decreases, so does the timing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E1AD71-F0A6-443E-9823-8B0CF278A5CE}"/>
              </a:ext>
            </a:extLst>
          </p:cNvPr>
          <p:cNvCxnSpPr>
            <a:cxnSpLocks/>
          </p:cNvCxnSpPr>
          <p:nvPr/>
        </p:nvCxnSpPr>
        <p:spPr>
          <a:xfrm>
            <a:off x="4824549" y="2351314"/>
            <a:ext cx="3892731" cy="182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A761ABE-42A1-4D2B-B527-10916101F6F6}"/>
              </a:ext>
            </a:extLst>
          </p:cNvPr>
          <p:cNvSpPr txBox="1"/>
          <p:nvPr/>
        </p:nvSpPr>
        <p:spPr>
          <a:xfrm>
            <a:off x="727164" y="4846320"/>
            <a:ext cx="418882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is knowledge of this relationship useful to us?</a:t>
            </a:r>
          </a:p>
        </p:txBody>
      </p:sp>
    </p:spTree>
    <p:extLst>
      <p:ext uri="{BB962C8B-B14F-4D97-AF65-F5344CB8AC3E}">
        <p14:creationId xmlns:p14="http://schemas.microsoft.com/office/powerpoint/2010/main" val="2341829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4C2F29-B5E6-48D3-8746-E5E0F2563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179" y="1018904"/>
            <a:ext cx="6815977" cy="54360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1AB602-06E5-4716-94D4-6656B205A205}"/>
              </a:ext>
            </a:extLst>
          </p:cNvPr>
          <p:cNvSpPr txBox="1"/>
          <p:nvPr/>
        </p:nvSpPr>
        <p:spPr>
          <a:xfrm>
            <a:off x="585628" y="256853"/>
            <a:ext cx="6863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Raw acceleration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3E7FAC-722A-413C-94C2-3BD58DD54FAC}"/>
              </a:ext>
            </a:extLst>
          </p:cNvPr>
          <p:cNvSpPr txBox="1"/>
          <p:nvPr/>
        </p:nvSpPr>
        <p:spPr>
          <a:xfrm>
            <a:off x="574764" y="2838995"/>
            <a:ext cx="4188823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believe the units are in V, and at 100mV/G this engines peak vibration during testing was &gt; 4g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4D0B81-2274-4D97-869F-1E371467C982}"/>
              </a:ext>
            </a:extLst>
          </p:cNvPr>
          <p:cNvSpPr txBox="1"/>
          <p:nvPr/>
        </p:nvSpPr>
        <p:spPr>
          <a:xfrm rot="16200000">
            <a:off x="4659086" y="1837509"/>
            <a:ext cx="64787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Volts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1808E8-F82B-4F79-9B66-468ED1089AC6}"/>
              </a:ext>
            </a:extLst>
          </p:cNvPr>
          <p:cNvSpPr txBox="1"/>
          <p:nvPr/>
        </p:nvSpPr>
        <p:spPr>
          <a:xfrm>
            <a:off x="5638801" y="2825931"/>
            <a:ext cx="940963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seconds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002212-3633-4C3A-8C73-70E92AC9EBB9}"/>
              </a:ext>
            </a:extLst>
          </p:cNvPr>
          <p:cNvSpPr txBox="1"/>
          <p:nvPr/>
        </p:nvSpPr>
        <p:spPr>
          <a:xfrm>
            <a:off x="387530" y="5020491"/>
            <a:ext cx="418882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Is this a valid assumption?</a:t>
            </a:r>
          </a:p>
        </p:txBody>
      </p:sp>
    </p:spTree>
    <p:extLst>
      <p:ext uri="{BB962C8B-B14F-4D97-AF65-F5344CB8AC3E}">
        <p14:creationId xmlns:p14="http://schemas.microsoft.com/office/powerpoint/2010/main" val="1934307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B0C0E9-AF05-4A71-BE88-640B98519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2" y="1148987"/>
            <a:ext cx="3970120" cy="31807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019D48-315D-4119-B7C0-DEA59E3CA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1" y="1158985"/>
            <a:ext cx="3886047" cy="31667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A91D63-BFFF-4DD5-B98D-550F7CCE1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6226" y="1179993"/>
            <a:ext cx="3834669" cy="31901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999ADA-0819-4DFC-92C8-7E96829943E0}"/>
              </a:ext>
            </a:extLst>
          </p:cNvPr>
          <p:cNvSpPr txBox="1"/>
          <p:nvPr/>
        </p:nvSpPr>
        <p:spPr>
          <a:xfrm>
            <a:off x="585628" y="256853"/>
            <a:ext cx="6863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Vibration Power Spectrum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F490D6-7418-46E8-A872-A74683C8DD9E}"/>
              </a:ext>
            </a:extLst>
          </p:cNvPr>
          <p:cNvSpPr txBox="1"/>
          <p:nvPr/>
        </p:nvSpPr>
        <p:spPr>
          <a:xfrm>
            <a:off x="191587" y="4441373"/>
            <a:ext cx="3135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Large presence of a 2500hz vibration in the X direction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4496A5C-1609-4211-8F1E-66976EC9C9F0}"/>
              </a:ext>
            </a:extLst>
          </p:cNvPr>
          <p:cNvSpPr/>
          <p:nvPr/>
        </p:nvSpPr>
        <p:spPr>
          <a:xfrm>
            <a:off x="2272937" y="2908663"/>
            <a:ext cx="1114697" cy="140208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35EE1FE-97F2-4665-9B10-411A9E229A97}"/>
              </a:ext>
            </a:extLst>
          </p:cNvPr>
          <p:cNvSpPr/>
          <p:nvPr/>
        </p:nvSpPr>
        <p:spPr>
          <a:xfrm>
            <a:off x="3888377" y="1867988"/>
            <a:ext cx="1114697" cy="140208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FE99D13-CC16-4A79-9888-F5559892B276}"/>
              </a:ext>
            </a:extLst>
          </p:cNvPr>
          <p:cNvSpPr/>
          <p:nvPr/>
        </p:nvSpPr>
        <p:spPr>
          <a:xfrm>
            <a:off x="7837714" y="809897"/>
            <a:ext cx="1114697" cy="2743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C04A83-25CD-49B1-BA3C-03A09B782E78}"/>
              </a:ext>
            </a:extLst>
          </p:cNvPr>
          <p:cNvSpPr txBox="1"/>
          <p:nvPr/>
        </p:nvSpPr>
        <p:spPr>
          <a:xfrm>
            <a:off x="4628605" y="4376059"/>
            <a:ext cx="5830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Large presence of low frequency, &lt; 200hz in all of them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C10D7E-93FC-476E-AE6D-0C85B0DE5E02}"/>
              </a:ext>
            </a:extLst>
          </p:cNvPr>
          <p:cNvSpPr txBox="1"/>
          <p:nvPr/>
        </p:nvSpPr>
        <p:spPr>
          <a:xfrm>
            <a:off x="5486398" y="5521237"/>
            <a:ext cx="583039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Need to generate a dataset of power spectrums at specific RPM values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6EF2DF-E153-43D9-9E65-A7D8A7A2C2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268" y="5261609"/>
            <a:ext cx="4267200" cy="1333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1383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302</Words>
  <Application>Microsoft Office PowerPoint</Application>
  <PresentationFormat>Widescreen</PresentationFormat>
  <Paragraphs>61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Engine Analysis preliminary results  Tim Darrah Adam Smith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Timothy Darrah</dc:creator>
  <cp:lastModifiedBy>Timothy Darrah</cp:lastModifiedBy>
  <cp:revision>24</cp:revision>
  <dcterms:created xsi:type="dcterms:W3CDTF">2019-03-28T17:51:51Z</dcterms:created>
  <dcterms:modified xsi:type="dcterms:W3CDTF">2019-05-13T01:46:50Z</dcterms:modified>
</cp:coreProperties>
</file>